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5186" r:id="rId3"/>
    <p:sldMasterId id="2147485199" r:id="rId4"/>
    <p:sldMasterId id="2147485683" r:id="rId5"/>
    <p:sldMasterId id="2147485785" r:id="rId6"/>
    <p:sldMasterId id="2147489460" r:id="rId7"/>
    <p:sldMasterId id="2147489472" r:id="rId8"/>
    <p:sldMasterId id="2147500798" r:id="rId9"/>
  </p:sldMasterIdLst>
  <p:notesMasterIdLst>
    <p:notesMasterId r:id="rId19"/>
  </p:notesMasterIdLst>
  <p:handoutMasterIdLst>
    <p:handoutMasterId r:id="rId20"/>
  </p:handoutMasterIdLst>
  <p:sldIdLst>
    <p:sldId id="938" r:id="rId10"/>
    <p:sldId id="1039" r:id="rId11"/>
    <p:sldId id="1086" r:id="rId12"/>
    <p:sldId id="1101" r:id="rId13"/>
    <p:sldId id="1107" r:id="rId14"/>
    <p:sldId id="1106" r:id="rId15"/>
    <p:sldId id="1111" r:id="rId16"/>
    <p:sldId id="1113" r:id="rId17"/>
    <p:sldId id="1074" r:id="rId18"/>
  </p:sldIdLst>
  <p:sldSz cx="9906000" cy="6858000" type="A4"/>
  <p:notesSz cx="6797675" cy="987266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3">
          <p15:clr>
            <a:srgbClr val="A4A3A4"/>
          </p15:clr>
        </p15:guide>
        <p15:guide id="2" orient="horz" pos="543">
          <p15:clr>
            <a:srgbClr val="A4A3A4"/>
          </p15:clr>
        </p15:guide>
        <p15:guide id="3" orient="horz" pos="3870">
          <p15:clr>
            <a:srgbClr val="A4A3A4"/>
          </p15:clr>
        </p15:guide>
        <p15:guide id="4" orient="horz" pos="2255">
          <p15:clr>
            <a:srgbClr val="A4A3A4"/>
          </p15:clr>
        </p15:guide>
        <p15:guide id="5" pos="6091">
          <p15:clr>
            <a:srgbClr val="A4A3A4"/>
          </p15:clr>
        </p15:guide>
        <p15:guide id="6" pos="139">
          <p15:clr>
            <a:srgbClr val="A4A3A4"/>
          </p15:clr>
        </p15:guide>
        <p15:guide id="7" pos="3071">
          <p15:clr>
            <a:srgbClr val="A4A3A4"/>
          </p15:clr>
        </p15:guide>
        <p15:guide id="8" pos="31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ECE"/>
    <a:srgbClr val="A1F696"/>
    <a:srgbClr val="FCFBD9"/>
    <a:srgbClr val="0000FF"/>
    <a:srgbClr val="D9F1D3"/>
    <a:srgbClr val="FF00FF"/>
    <a:srgbClr val="B17ED8"/>
    <a:srgbClr val="782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6" autoAdjust="0"/>
    <p:restoredTop sz="84350" autoAdjust="0"/>
  </p:normalViewPr>
  <p:slideViewPr>
    <p:cSldViewPr snapToGrid="0" snapToObjects="1">
      <p:cViewPr varScale="1">
        <p:scale>
          <a:sx n="111" d="100"/>
          <a:sy n="111" d="100"/>
        </p:scale>
        <p:origin x="1260" y="78"/>
      </p:cViewPr>
      <p:guideLst>
        <p:guide orient="horz" pos="2133"/>
        <p:guide orient="horz" pos="543"/>
        <p:guide orient="horz" pos="3870"/>
        <p:guide orient="horz" pos="2255"/>
        <p:guide pos="6091"/>
        <p:guide pos="139"/>
        <p:guide pos="3071"/>
        <p:guide pos="31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5" d="100"/>
          <a:sy n="45" d="100"/>
        </p:scale>
        <p:origin x="-1980" y="-10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CFBDC267-EF0A-4CC9-976A-E3B566AB58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t" anchorCtr="0" compatLnSpc="1">
            <a:prstTxWarp prst="textNoShape">
              <a:avLst/>
            </a:prstTxWarp>
          </a:bodyPr>
          <a:lstStyle>
            <a:lvl1pPr algn="l" defTabSz="90201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AEAFC83C-1B9E-406A-9BA3-DCA27AB012F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t" anchorCtr="0" compatLnSpc="1">
            <a:prstTxWarp prst="textNoShape">
              <a:avLst/>
            </a:prstTxWarp>
          </a:bodyPr>
          <a:lstStyle>
            <a:lvl1pPr algn="r" defTabSz="90201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8" name="Rectangle 4">
            <a:extLst>
              <a:ext uri="{FF2B5EF4-FFF2-40B4-BE49-F238E27FC236}">
                <a16:creationId xmlns:a16="http://schemas.microsoft.com/office/drawing/2014/main" id="{F4738E41-EF9D-40CC-A899-0D4F016E33A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b" anchorCtr="0" compatLnSpc="1">
            <a:prstTxWarp prst="textNoShape">
              <a:avLst/>
            </a:prstTxWarp>
          </a:bodyPr>
          <a:lstStyle>
            <a:lvl1pPr algn="l" defTabSz="90201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9" name="Rectangle 5">
            <a:extLst>
              <a:ext uri="{FF2B5EF4-FFF2-40B4-BE49-F238E27FC236}">
                <a16:creationId xmlns:a16="http://schemas.microsoft.com/office/drawing/2014/main" id="{4D87215C-1B78-422F-B2F4-7335168F384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48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b" anchorCtr="0" compatLnSpc="1">
            <a:prstTxWarp prst="textNoShape">
              <a:avLst/>
            </a:prstTxWarp>
          </a:bodyPr>
          <a:lstStyle>
            <a:lvl1pPr algn="r" defTabSz="898525" eaLnBrk="1" hangingPunct="1">
              <a:defRPr sz="1200" smtClean="0"/>
            </a:lvl1pPr>
          </a:lstStyle>
          <a:p>
            <a:pPr>
              <a:defRPr/>
            </a:pPr>
            <a:fld id="{66A784F6-EE4F-4EA9-B768-447955B4486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45E8031-D155-4BFB-849F-93E7E6FC8B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t" anchorCtr="0" compatLnSpc="1">
            <a:prstTxWarp prst="textNoShape">
              <a:avLst/>
            </a:prstTxWarp>
          </a:bodyPr>
          <a:lstStyle>
            <a:lvl1pPr algn="l" defTabSz="90201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FB0709D-82C9-48D1-AA6F-D73B786E4E4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t" anchorCtr="0" compatLnSpc="1">
            <a:prstTxWarp prst="textNoShape">
              <a:avLst/>
            </a:prstTxWarp>
          </a:bodyPr>
          <a:lstStyle>
            <a:lvl1pPr algn="r" defTabSz="90201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46FCDD0A-ACDF-43FA-9F36-0D77F67439B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2313" y="738188"/>
            <a:ext cx="535305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A167EFE-7E81-4903-A6AA-CDEE2CA0CA5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7888"/>
            <a:ext cx="5441950" cy="4446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3AFB333F-9B87-4CEC-96B5-9CE33A841B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b" anchorCtr="0" compatLnSpc="1">
            <a:prstTxWarp prst="textNoShape">
              <a:avLst/>
            </a:prstTxWarp>
          </a:bodyPr>
          <a:lstStyle>
            <a:lvl1pPr algn="l" defTabSz="90201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7856AA3D-B700-477B-ABD5-0637D31846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b" anchorCtr="0" compatLnSpc="1">
            <a:prstTxWarp prst="textNoShape">
              <a:avLst/>
            </a:prstTxWarp>
          </a:bodyPr>
          <a:lstStyle>
            <a:lvl1pPr algn="r" defTabSz="898525" eaLnBrk="1" hangingPunct="1">
              <a:defRPr sz="1200" smtClean="0"/>
            </a:lvl1pPr>
          </a:lstStyle>
          <a:p>
            <a:pPr>
              <a:defRPr/>
            </a:pPr>
            <a:fld id="{67EC906B-DAE8-47CB-B64F-7FC3265213D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9388" indent="-179388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58775" indent="-1778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25B585DE-1191-4FD3-A476-A5C8AC496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id="{199A9DB4-5D17-47D6-A2D3-6FED541F6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5C061BC6-82E0-4962-AF3B-E9F4385880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7ABE53-BB1A-44C3-B45C-01A05F2F481A}" type="slidenum">
              <a:rPr lang="en-GB" altLang="ru-RU"/>
              <a:pPr/>
              <a:t>2</a:t>
            </a:fld>
            <a:endParaRPr lang="en-GB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>
            <a:extLst>
              <a:ext uri="{FF2B5EF4-FFF2-40B4-BE49-F238E27FC236}">
                <a16:creationId xmlns:a16="http://schemas.microsoft.com/office/drawing/2014/main" id="{FE6B4110-3AFC-4375-935E-F18434001B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kazakhmys_White_logo">
            <a:extLst>
              <a:ext uri="{FF2B5EF4-FFF2-40B4-BE49-F238E27FC236}">
                <a16:creationId xmlns:a16="http://schemas.microsoft.com/office/drawing/2014/main" id="{4D66085F-18E1-457D-ACC0-27A94CBF33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>
            <a:extLst>
              <a:ext uri="{FF2B5EF4-FFF2-40B4-BE49-F238E27FC236}">
                <a16:creationId xmlns:a16="http://schemas.microsoft.com/office/drawing/2014/main" id="{3E267EAC-825F-41F7-A608-B43C66C7ED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43322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83960DC-F6F7-431E-85BB-00A2FFDFBC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6F904-621E-4C42-A4F8-8DB6E7887CC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04078706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A2E85CFD-141D-4227-A909-89C875A9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6A11A-8D94-42AA-AFCD-50D1AE51745F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778ED99-68F2-4F62-AA12-F33EB462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6F7B1A8-3180-4348-BA0B-3C982308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974AF-6480-434B-991F-EDB0612C8DE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25651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74D728C-AA23-4C7F-9074-7392635F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66D9-3D25-4D55-A5E3-FB946D6039C9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D58C795-6018-4370-A0A7-78AA177A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1997A40-8E80-46CF-BBA6-9304C6C4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35E1-2C54-4B86-A163-E281DEDF1E1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563540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6E71825-CB8B-436A-B5C4-8A4C9471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D7109-1A77-4026-84FB-3362EAAC18CE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60AC2B3-8BBF-44FC-9AD9-CFCAA58C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16DEA56-409F-4E2D-B776-06FD6635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3800-1917-4F7A-9F40-B55079EB541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5407124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0ACD5-A03D-401B-A68D-8553BB91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AC3A-903C-4303-A317-A82F0AF0F6F5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1F3C75-4036-4F1E-BB7E-2BCD0E03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89B568-DCCB-4FE2-AAB7-DC7B43FA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A96DB-CB10-4707-8328-AE11E029E43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580421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385566-0E9A-4E23-A616-57F8E49FB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8760C-A53B-4282-9019-7F93C8FEABE2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53050B-39E3-4AEC-B6D9-3BF07718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081B4F-FF56-4463-9165-60A9357F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283C-F8D4-4DD2-BDD9-C57A77A1B90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9594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DD03D5-F2ED-4EA0-B9AF-50DF50A10CA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B02E5-5988-493E-BBC3-CA6DDD7E811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231890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>
            <a:extLst>
              <a:ext uri="{FF2B5EF4-FFF2-40B4-BE49-F238E27FC236}">
                <a16:creationId xmlns:a16="http://schemas.microsoft.com/office/drawing/2014/main" id="{5E728EFE-7792-4C5D-87D8-B3A16C10CC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azakhmys_White_logo">
            <a:extLst>
              <a:ext uri="{FF2B5EF4-FFF2-40B4-BE49-F238E27FC236}">
                <a16:creationId xmlns:a16="http://schemas.microsoft.com/office/drawing/2014/main" id="{C0FA3C93-9D63-4A1A-B0A6-C769210410E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B78A7A9E-31B9-43DC-B06D-C078F9473E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716990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B3EF1-A78C-4905-8BBF-BB8A01A78E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5EBB4-0363-4EC1-B2E7-F9639985D16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9734920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541CA3-9D45-4065-9776-768772B220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1F33A-06F3-490C-9266-1749C1E4A66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5307579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8142FE-2402-4F5C-9F49-C26F14E273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C10E4-E1C9-4EF7-BBAA-06E124BF01A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5798719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F50BFC-2DA8-43FE-A9F8-7866BE6F88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F556-48ED-47E5-BED6-8EB24D2251D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6576330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25BD73-B761-4B66-BFEB-52BE8E0B32D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2AD2A-B727-41DE-BC50-AF1FDECEB75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6227444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306F4D-83BB-4D21-AC75-C716B1CFE84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B1FBE-8422-41A8-9255-3178496DEA0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8241323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3F2D0-476E-4781-A6F7-69E28A66C1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EBAF4-15C5-4175-9B4E-2CDD99187FE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713534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0135F2-57E8-4277-B8C8-857E2D8E9D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EC0E0-BC8F-48D3-8151-9098C306D5F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7299884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FD0C67-8350-4423-A4AB-47F7DFC6EB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81CF9-A912-4AC5-8E06-4A1BA066CE8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8530550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B9409C-5665-40B6-A9FD-3427CFA6BF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2B2F1-1609-46F9-9B5D-8FC61A4CAF5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122547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9C6928-32C6-44F3-AE57-F7B15BDA589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D8B42-9B9C-41D6-9D28-97A76010A7C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9906656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>
            <a:extLst>
              <a:ext uri="{FF2B5EF4-FFF2-40B4-BE49-F238E27FC236}">
                <a16:creationId xmlns:a16="http://schemas.microsoft.com/office/drawing/2014/main" id="{6DAFCA24-A34F-45E7-B9EE-C6F20CEFBAF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297400" y="0"/>
            <a:ext cx="3168650" cy="6853238"/>
          </a:xfrm>
          <a:prstGeom prst="rect">
            <a:avLst/>
          </a:prstGeom>
          <a:solidFill>
            <a:schemeClr val="folHlink">
              <a:alpha val="79999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z="1000">
              <a:solidFill>
                <a:srgbClr val="000000"/>
              </a:solidFill>
            </a:endParaRPr>
          </a:p>
        </p:txBody>
      </p:sp>
      <p:pic>
        <p:nvPicPr>
          <p:cNvPr id="5" name="Picture 6" descr="C:\Documents and Settings\User\Рабочий стол\Old Desktop\Pictures\DES_Pistures_small\ToparGRES_2.JPG">
            <a:extLst>
              <a:ext uri="{FF2B5EF4-FFF2-40B4-BE49-F238E27FC236}">
                <a16:creationId xmlns:a16="http://schemas.microsoft.com/office/drawing/2014/main" id="{A7F4C870-1A33-4281-A585-3B293494C0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kazakhmys_White_logo">
            <a:extLst>
              <a:ext uri="{FF2B5EF4-FFF2-40B4-BE49-F238E27FC236}">
                <a16:creationId xmlns:a16="http://schemas.microsoft.com/office/drawing/2014/main" id="{A747D01D-55BF-4D98-97F4-5252F49614F2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222250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2" y="2654304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2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19208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F1F0E4-F878-42BE-9505-EB90282161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D5642-2BEF-461B-8C32-DB41B4228C8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5878204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0B8166-407B-4F40-9429-EBCACB3B66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EC088-2C94-438D-822C-D31E33A0487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406758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9677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D083E2-F9FA-4A27-B510-18E2D1EC4F8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86B9F-8A48-4555-BB87-CD18284B158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8796651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46094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94F695-4356-4538-8CF0-CFA8120380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2A92-F463-4B4B-A1C9-24A285D0445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1499293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39B8E01-A770-499B-ADB5-D4C35D71D2C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5F1C8-6D0B-4D46-8104-AAA8E38E1A5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0293207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2820D92-675D-41FF-8BDB-6A04454835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CE23-AA70-475D-A060-893F9318A70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8672728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DF8C9A-6D5B-4474-97BA-ED9C20C22D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96CFE-27C7-4B6C-9219-78806F0E11E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45206679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727230"/>
            <a:ext cx="3259138" cy="707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50DF87-9B2B-4E7F-B8D2-BF2B50601B7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51336-61A4-4D8D-9E90-48BC162F63C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0358576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967248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B7FEA0-4CD4-476D-A833-5AE6DAAEB9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7F012-2C16-4F87-90FE-4587AF566EB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20929801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32EBDD-25E8-48E5-924E-4B2BD299052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3128E-BD03-4291-9A41-3B23DA42FE1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27573846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5427" y="134938"/>
            <a:ext cx="6924675" cy="6000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E75DBE-F498-4290-B26A-9952F34A9F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DAAA2-C5E5-48AD-8223-94C089069C0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20712681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134942"/>
            <a:ext cx="8193088" cy="396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9436100" cy="2559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425" y="3576638"/>
            <a:ext cx="9436100" cy="2559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71E5EE-E8BF-47E5-AA85-BBB80D0C30C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9EAD-A066-4497-9EC4-9EA05346FEB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5824960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>
            <a:extLst>
              <a:ext uri="{FF2B5EF4-FFF2-40B4-BE49-F238E27FC236}">
                <a16:creationId xmlns:a16="http://schemas.microsoft.com/office/drawing/2014/main" id="{B71944F4-7B38-4245-A776-6CB9EE2B86D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297400" y="0"/>
            <a:ext cx="3168650" cy="6853238"/>
          </a:xfrm>
          <a:prstGeom prst="rect">
            <a:avLst/>
          </a:prstGeom>
          <a:solidFill>
            <a:schemeClr val="folHlink">
              <a:alpha val="79999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z="1000">
              <a:solidFill>
                <a:srgbClr val="000000"/>
              </a:solidFill>
            </a:endParaRPr>
          </a:p>
        </p:txBody>
      </p:sp>
      <p:pic>
        <p:nvPicPr>
          <p:cNvPr id="5" name="Picture 6" descr="C:\Documents and Settings\User\Рабочий стол\Old Desktop\Pictures\DES_Pistures_small\ToparGRES_2.JPG">
            <a:extLst>
              <a:ext uri="{FF2B5EF4-FFF2-40B4-BE49-F238E27FC236}">
                <a16:creationId xmlns:a16="http://schemas.microsoft.com/office/drawing/2014/main" id="{21AC1ADD-DE6F-4456-8085-E0AF8F41BC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kazakhmys_White_logo">
            <a:extLst>
              <a:ext uri="{FF2B5EF4-FFF2-40B4-BE49-F238E27FC236}">
                <a16:creationId xmlns:a16="http://schemas.microsoft.com/office/drawing/2014/main" id="{853F2EF0-2D06-4051-B729-EBE81CEFF109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222250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2" y="2654304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2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45924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D462F9-7E38-48A0-BE86-2ED891D449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F0785-8B6E-42A0-9DE4-AA2A9468BAD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6515277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D8E020-FAF4-464F-A016-976AEC483C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6656-5EFC-4796-B759-0426CD088A8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8620164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9677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D401B0-3360-4672-A0CE-5136CD22721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40680-1884-479A-A4A4-1AB73B1DA12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6921522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46094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2E557-E1FC-4984-9750-C0E8F54F27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24E87-D9EB-4DA0-80A1-47B24EC6557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4384126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919EB1-5A4E-4FDB-89B3-72E20AACA2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11238-4504-4C81-B642-9AAD463A1CE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6266460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6DAB578-09ED-4D3B-928C-90BF284FDA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B9E3-7127-4B36-848E-6F68FA9D0EC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2062974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12E39F4-3C14-46DA-B33F-536BB78E2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B55CE-452E-435F-8DA7-A2B76399D11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1058188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727230"/>
            <a:ext cx="3259138" cy="707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770F15-FBB8-4A17-8398-FA22631F84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2D161-EC2E-46C9-94B0-20E9C0FCDFA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6517033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967248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DCC195-D69A-41EF-85C2-AF212E3088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8359-3E3B-468C-86B6-D33D2E43090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2227657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5A54D2-958A-46D5-81A3-9E90AD28E0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6D409-37B7-4944-806B-EDCB6E30776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974436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5427" y="134938"/>
            <a:ext cx="6924675" cy="6000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54BE35-BF2A-464B-81F8-5BB9535897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944D9-6062-4FF1-9AA6-F89CABAAA78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57010788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134942"/>
            <a:ext cx="8193088" cy="396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9436100" cy="2559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425" y="3576638"/>
            <a:ext cx="9436100" cy="2559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C32B34-8F95-4312-B7DC-E5F47E9D40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6026F-0EC1-415F-BECF-5905ED1DAE1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9004419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_v5">
            <a:extLst>
              <a:ext uri="{FF2B5EF4-FFF2-40B4-BE49-F238E27FC236}">
                <a16:creationId xmlns:a16="http://schemas.microsoft.com/office/drawing/2014/main" id="{AD8DC1B9-428A-4CF6-9DCC-81E686071D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3" y="1196975"/>
            <a:ext cx="2886075" cy="108108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3" y="2278069"/>
            <a:ext cx="2886075" cy="503237"/>
          </a:xfrm>
        </p:spPr>
        <p:txBody>
          <a:bodyPr lIns="91423" tIns="45712" bIns="45712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713993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08C561-96BF-42E2-92EB-36302FDA350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71AA6-85A0-4CE7-882F-2C8674D6E5F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8862942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347720-D9AE-4CE9-92C6-5D0A80EDEC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D3C25-8D1E-43A8-8556-8C6CF65A7A0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536518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ED89A-8DDF-4953-8C4C-91C6343630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DFB64-E365-4D76-B2F6-BE6B296A85D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9250376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1387478"/>
            <a:ext cx="4641850" cy="478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78" y="1387478"/>
            <a:ext cx="4641850" cy="478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6209DB-9F19-4CBA-8594-C65E3FC880B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E55A-CCE3-4B4E-92CA-4815CB7D4A4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6820276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9999C-8101-4C10-824C-BD9967FF3F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5A302-35A9-4442-9D3D-ED4D2D7855F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9602200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0DF1C72-687C-4E18-B4DA-80872B7D0D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B754A-92E9-4979-849B-007E6C1A536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6795516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09F6D1A-AAE0-4286-90BE-B5BEC07BC6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F5859-22A9-4091-8A58-D7113D14B4D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9674541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DCC40B-F39C-45CD-B0BF-18733447156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DA784-C10D-4F5C-B8CE-89467F0D106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1990148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566851-5BCF-48C3-887B-6A7892154F1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FA3BF-886E-429D-9C56-CD1A546581A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3363917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EB5A68-20EB-4C1A-8C66-DC65C64ECC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DF27C-E8B7-4752-A803-0BFB46B16B9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3258903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2500" y="206380"/>
            <a:ext cx="2359026" cy="59674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8" y="206380"/>
            <a:ext cx="6924675" cy="59674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56ABC6-7767-47E6-AE15-B69EFAE10C1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E066-E562-43DD-892A-FFE6A141555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3167659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8" y="206375"/>
            <a:ext cx="7953375" cy="9715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5425" y="1387478"/>
            <a:ext cx="4641850" cy="4786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78" y="1387478"/>
            <a:ext cx="4641850" cy="4786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89CBFA-9A34-4F61-B925-FEAC688313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FB4E7-F6E4-43D1-A690-629A40E0942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8548274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8" y="206375"/>
            <a:ext cx="7953375" cy="9715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1387478"/>
            <a:ext cx="4641850" cy="4786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19678" y="1387479"/>
            <a:ext cx="4641850" cy="2316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019678" y="3856038"/>
            <a:ext cx="4641850" cy="2317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07B64B-9AEB-44C6-9082-F184C140E1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76C8D-AA11-4171-A6EA-954361F1404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4502980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C314BF9-D54C-4DDD-9EEE-2C5F0B68417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498A4-66D1-4ACF-BDAA-BB16C5F9922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6389072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25428" y="206375"/>
            <a:ext cx="7953375" cy="9715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5425" y="1387479"/>
            <a:ext cx="4641850" cy="2316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19678" y="1387479"/>
            <a:ext cx="4641850" cy="2316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25425" y="3856038"/>
            <a:ext cx="4641850" cy="2317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9678" y="3856038"/>
            <a:ext cx="4641850" cy="2317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E43C75-6AB3-46BE-BFC0-ED4F03EBED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C0438-0C83-4041-802D-076A5EE8AE5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1488653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>
            <a:extLst>
              <a:ext uri="{FF2B5EF4-FFF2-40B4-BE49-F238E27FC236}">
                <a16:creationId xmlns:a16="http://schemas.microsoft.com/office/drawing/2014/main" id="{49AD0DD2-C5B6-4CF8-A899-440ED79F15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azakhmys_White_logo">
            <a:extLst>
              <a:ext uri="{FF2B5EF4-FFF2-40B4-BE49-F238E27FC236}">
                <a16:creationId xmlns:a16="http://schemas.microsoft.com/office/drawing/2014/main" id="{58D66FD7-3465-431A-8A98-3899D85AF5B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83C53FB5-0387-4C0D-97E4-07177C04A4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501298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3C4044-B1FF-44E1-BF89-561B580127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81301-40DB-446D-9674-418C87F245F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1378739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9F3F60-0912-49CE-97C0-6D590885D07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890A4-864C-4473-BB68-ADB98DD089E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9395860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4D9B5D-DFE9-4377-8268-882201F8C15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3C03-3802-455F-932E-6C75688E30E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8915484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525BCB-5ED9-446D-B0EA-383E08F357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EB14-FB94-4539-B8E1-4A47CE4A49A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8540173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1607D9-7883-4127-BB80-D1C5213F849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69E1F-10F6-4C52-885E-325BA5E6EA8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7322726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1D8049-1437-4C38-9EA6-4072FF7D00E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BB504-38DA-46B9-8283-52447D74705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76910708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15AF01-78A7-49A5-9C9D-5B2E120253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8D4FD-C237-4C1B-9372-ECDF20F9E89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4690798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3483A-04EC-4A92-AB17-6487DEA75C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426B-AADC-44B1-8C28-9C1514FB405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260329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9FDC693-5C8D-4CB0-9B7E-BFE70BF2754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7E239-89FA-4BAA-A4E3-1C145E3B72D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54912977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A43D0B-6216-4AA4-A23A-29F351E66C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E09E6-6ECD-4E24-89BD-33A60EA1520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0494586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1B4F8D-1E0C-4D74-A1D8-DBE58C0201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4207E-BF11-426F-9876-F5C7BA75ECA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89871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>
            <a:extLst>
              <a:ext uri="{FF2B5EF4-FFF2-40B4-BE49-F238E27FC236}">
                <a16:creationId xmlns:a16="http://schemas.microsoft.com/office/drawing/2014/main" id="{F9E6E5AC-A9C4-4A5F-82F6-50740C6406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azakhmys_White_logo">
            <a:extLst>
              <a:ext uri="{FF2B5EF4-FFF2-40B4-BE49-F238E27FC236}">
                <a16:creationId xmlns:a16="http://schemas.microsoft.com/office/drawing/2014/main" id="{566E914D-B7B6-4F44-A690-AA03DC55E9E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9F19A30A-CDE2-4142-974B-55ADF2DEBC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64862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628D46-9139-47C5-83FB-F25B250B32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621CF-0A3A-474F-AA47-33102A13F0D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12350020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AD6BA3-4D4A-4530-B598-F3BFC2C68E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3A312-D7E6-4653-B547-103A7F010ABB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7621351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73C65-FBB7-422F-ACC5-252A2238C4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2935-6043-4083-BC95-D58DB1A22D1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2667778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B5F683-A251-4544-9288-C82BD811CF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49AB3-5FC5-4B17-9401-8EE0938A5AC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2192938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31A822-8B0A-42E3-BD91-6F77F1CBAF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078F7-6F8F-4ADD-8D06-9404BBA9180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65526727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75B7DA-8514-4BC6-8E0D-0AD2226D21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9B1D1-30CD-497F-9E7E-CCD0C3CFB51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8384435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4C2559-6555-41E8-9C7C-BF01C0E5E60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3E021-30CF-4AF2-AEB2-373075F91A6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1212648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4E9D37-6F78-4804-978C-68483C0254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C17C6-3F35-40AF-8A70-1E7C8792E9A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923707633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A61746-96B1-4068-B030-E676494ABE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C3673-78E0-4727-B02A-2F1ED8C714C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56809493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F57D82-0104-4F9D-AE5D-34E22C3FDE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56EA2-8680-416B-AE5F-FFA5246270EB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75467503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C14B8F-3E3D-4FCB-80BB-7D0E7C178A7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113B-9FBD-4AB4-8430-B6E4FF2E648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55029809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>
            <a:extLst>
              <a:ext uri="{FF2B5EF4-FFF2-40B4-BE49-F238E27FC236}">
                <a16:creationId xmlns:a16="http://schemas.microsoft.com/office/drawing/2014/main" id="{517815C6-4E52-47BF-9D2B-9FC6D1A6E5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azakhmys_White_logo">
            <a:extLst>
              <a:ext uri="{FF2B5EF4-FFF2-40B4-BE49-F238E27FC236}">
                <a16:creationId xmlns:a16="http://schemas.microsoft.com/office/drawing/2014/main" id="{BD5AD8BA-AD68-46CA-AC12-AB3248B1E43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E5B00E32-9E65-4302-BCF7-962D068C23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905924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ABED2B-B069-4456-AC09-D8B54E7F433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8881-DDD2-4CCC-AEAE-20418051E8C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87036539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119A79-11D4-4546-B4E3-C1C147161F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EBD9F-DF75-470B-8955-3E24577DE52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8643856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119E46-426D-4093-A7F8-7BAC4F30FA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009B0-B5EF-4174-9D15-5F2B35BEFA6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98269187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3C1EACC-9896-40B1-A6F2-6F08D5678A4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D8709-CAF2-4736-9D84-BDAF1D9DEAD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16784781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76965D-F0DA-4CBE-A4A2-D275E126EE7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35B66-F6DD-4F26-8F7C-B664E56770A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84934580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8F2314-6049-4775-9CFF-8F29FF24D07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4A35D-2933-4684-801A-E3606A55AC1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0032596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A0987A-B854-4FCD-86CD-10BEAEB6E1B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1083C-CBF4-42AA-A1DF-6EDC3B0823FB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01756421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241829-9A32-4C0D-9391-6E19008B87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4032F-6674-448E-B574-6F71A9EAA10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51185876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835B3C-10F4-4A9B-8146-AF74DCE1DD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3A91-4D98-4B8B-BC4B-8EC44DD99E4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509133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C2FFA8-A2C6-4111-AAA2-7C15B88BE2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6F976-4A4C-48B9-AD40-9324D82F835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53285606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B44433-3AE1-49F9-BFEC-E469233706D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E6EDD-D2B3-4983-B6EC-3E2243B8E6C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14495049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1E8D43-D8D5-481C-B8E8-CD167D221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CE075-E94D-4FA3-A4C1-8A60FF35B87D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8B6E9-B433-445E-A69E-33844611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7C7C2-79F4-4DA1-A59A-B58F18CD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AF10E-EE12-47FE-BD2D-B4778DF063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86398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FBF97-929C-480F-A228-1BEBECDA0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CD5F9-A605-42D7-B8A5-9F2E6AC780E8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8CB982-D94F-4891-BF5B-43EE45B1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1D4803-294A-4D00-8B7C-1AABC119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1E39C-1E47-469D-A348-F47241C10B2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750529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181888-C036-448C-BF06-421CC068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82EDB-2412-42B8-932F-6FDC62AA5B6B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A3839E-BA86-48BE-87BC-1807D514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A90AE9-CFF8-4A37-B607-54C0A2C2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53367-1D11-4FE4-8A6E-3880583774E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563087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F21D3F7-5A5B-418F-AFCF-3AD23739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FB1B1-AB5C-4487-8855-90182B370EB3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DB93696-3A3F-4353-BF87-6E7E9BF6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576D55C-1A08-4CE9-AAE3-D0AC4F83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C5E9-2E8D-46E6-A13E-7C1DC58D9A2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694983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1C44D59B-6DF7-46E3-A1E6-EE1F8996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3308-6DB9-452C-BE29-0A7055ED9F93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CA186EC-1163-485D-87A9-D52DB8EA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3640A2FE-1344-477C-82A6-6344ABC30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09F2-3580-4978-9836-1AE7C9782DC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742975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C1C1DBA7-BAC8-4DBD-813A-B2DFEE50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E521-C825-4FAD-9079-DD5471594FF0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E18D7B0-EC32-4D75-BB8C-64B2C654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D83F41D2-AF32-4146-82D5-2B81672A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45D1-3747-4FE4-B73C-561BC21E842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4827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>
            <a:extLst>
              <a:ext uri="{FF2B5EF4-FFF2-40B4-BE49-F238E27FC236}">
                <a16:creationId xmlns:a16="http://schemas.microsoft.com/office/drawing/2014/main" id="{CD69F700-CBAF-439A-9014-FDEE42E5C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E06FAE-CA93-4512-86D3-CDDB08DA4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D54011-EE53-4C2A-AE3E-13C6AB6CA2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/>
            </a:lvl1pPr>
          </a:lstStyle>
          <a:p>
            <a:pPr>
              <a:defRPr/>
            </a:pPr>
            <a:fld id="{F275B428-F991-40DD-826A-A8A3D3CA0C2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44A09CF0-2587-4110-9521-BC8CAEC11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2" name="Picture 34" descr="kazakhmys_White_logo">
            <a:extLst>
              <a:ext uri="{FF2B5EF4-FFF2-40B4-BE49-F238E27FC236}">
                <a16:creationId xmlns:a16="http://schemas.microsoft.com/office/drawing/2014/main" id="{0FAE301B-6009-4535-85B5-0F3544AEA128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9">
            <a:extLst>
              <a:ext uri="{FF2B5EF4-FFF2-40B4-BE49-F238E27FC236}">
                <a16:creationId xmlns:a16="http://schemas.microsoft.com/office/drawing/2014/main" id="{C5287899-3718-4144-8E65-67F193611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6210300"/>
            <a:ext cx="9440862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037" r:id="rId1"/>
    <p:sldLayoutId id="2147500942" r:id="rId2"/>
    <p:sldLayoutId id="2147500943" r:id="rId3"/>
    <p:sldLayoutId id="2147500944" r:id="rId4"/>
    <p:sldLayoutId id="2147500945" r:id="rId5"/>
    <p:sldLayoutId id="2147500946" r:id="rId6"/>
    <p:sldLayoutId id="2147500947" r:id="rId7"/>
    <p:sldLayoutId id="2147500948" r:id="rId8"/>
    <p:sldLayoutId id="2147500949" r:id="rId9"/>
    <p:sldLayoutId id="2147500950" r:id="rId10"/>
    <p:sldLayoutId id="2147500951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0EC8CAA-16FB-4829-841C-BA8DF1B89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4EA9A64-DD49-42D3-B531-EE8A4AC3A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345540" name="Rectangle 4">
            <a:extLst>
              <a:ext uri="{FF2B5EF4-FFF2-40B4-BE49-F238E27FC236}">
                <a16:creationId xmlns:a16="http://schemas.microsoft.com/office/drawing/2014/main" id="{FDC3239A-FA02-4D88-8667-CB0798D6FF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/>
            </a:lvl1pPr>
          </a:lstStyle>
          <a:p>
            <a:pPr>
              <a:defRPr/>
            </a:pPr>
            <a:fld id="{40A87B2D-4AE8-489A-AE1D-9D69AAEC4F4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8130BFD-92A2-4D05-BD7B-BACA6FAB2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2054" name="Picture 6" descr="kazakhmys_White_logo">
            <a:extLst>
              <a:ext uri="{FF2B5EF4-FFF2-40B4-BE49-F238E27FC236}">
                <a16:creationId xmlns:a16="http://schemas.microsoft.com/office/drawing/2014/main" id="{65A9E0E9-21D9-4B1C-B3FE-C4A804B58BEF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>
            <a:extLst>
              <a:ext uri="{FF2B5EF4-FFF2-40B4-BE49-F238E27FC236}">
                <a16:creationId xmlns:a16="http://schemas.microsoft.com/office/drawing/2014/main" id="{AAF7B0BD-84D1-4133-B2DD-C7190A295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6210300"/>
            <a:ext cx="9428162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038" r:id="rId1"/>
    <p:sldLayoutId id="2147500952" r:id="rId2"/>
    <p:sldLayoutId id="2147500953" r:id="rId3"/>
    <p:sldLayoutId id="2147500954" r:id="rId4"/>
    <p:sldLayoutId id="2147500955" r:id="rId5"/>
    <p:sldLayoutId id="2147500956" r:id="rId6"/>
    <p:sldLayoutId id="2147500957" r:id="rId7"/>
    <p:sldLayoutId id="2147500958" r:id="rId8"/>
    <p:sldLayoutId id="2147500959" r:id="rId9"/>
    <p:sldLayoutId id="2147500960" r:id="rId10"/>
    <p:sldLayoutId id="2147500961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8">
            <a:extLst>
              <a:ext uri="{FF2B5EF4-FFF2-40B4-BE49-F238E27FC236}">
                <a16:creationId xmlns:a16="http://schemas.microsoft.com/office/drawing/2014/main" id="{E0F89F40-8CE7-4E74-9BA6-9CB58B0D2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5100"/>
            <a:ext cx="9906000" cy="336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z="1000">
              <a:solidFill>
                <a:srgbClr val="0000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6FEB1E9-DBE9-47F8-8580-34FEEF46E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436724-8A25-4199-9592-A685C9A7F8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5365B4-A291-4FD5-966F-4A7FF830F3A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3077" name="Rectangle 18">
            <a:extLst>
              <a:ext uri="{FF2B5EF4-FFF2-40B4-BE49-F238E27FC236}">
                <a16:creationId xmlns:a16="http://schemas.microsoft.com/office/drawing/2014/main" id="{D946D9D4-E1CD-4465-9167-82C331144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3078" name="Picture 34" descr="kazakhmys_White_logo">
            <a:extLst>
              <a:ext uri="{FF2B5EF4-FFF2-40B4-BE49-F238E27FC236}">
                <a16:creationId xmlns:a16="http://schemas.microsoft.com/office/drawing/2014/main" id="{6F7913E4-611D-4F99-BC9E-5F4FEEFDDD57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1039" r:id="rId1"/>
    <p:sldLayoutId id="2147500962" r:id="rId2"/>
    <p:sldLayoutId id="2147500963" r:id="rId3"/>
    <p:sldLayoutId id="2147500964" r:id="rId4"/>
    <p:sldLayoutId id="2147500965" r:id="rId5"/>
    <p:sldLayoutId id="2147500966" r:id="rId6"/>
    <p:sldLayoutId id="2147500967" r:id="rId7"/>
    <p:sldLayoutId id="2147500968" r:id="rId8"/>
    <p:sldLayoutId id="2147500969" r:id="rId9"/>
    <p:sldLayoutId id="2147500970" r:id="rId10"/>
    <p:sldLayoutId id="2147500971" r:id="rId11"/>
    <p:sldLayoutId id="2147500972" r:id="rId1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8">
            <a:extLst>
              <a:ext uri="{FF2B5EF4-FFF2-40B4-BE49-F238E27FC236}">
                <a16:creationId xmlns:a16="http://schemas.microsoft.com/office/drawing/2014/main" id="{E4BFD19E-1B7A-4683-A2C5-66E991E53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5100"/>
            <a:ext cx="9906000" cy="336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z="1000">
              <a:solidFill>
                <a:srgbClr val="000000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D0F99E6-E912-4782-BB10-28706F64B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A92B51-043A-4F3F-AC57-A2B4920B70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5AC8223-8756-4205-9F62-7252623B199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4101" name="Rectangle 18">
            <a:extLst>
              <a:ext uri="{FF2B5EF4-FFF2-40B4-BE49-F238E27FC236}">
                <a16:creationId xmlns:a16="http://schemas.microsoft.com/office/drawing/2014/main" id="{16E7C22A-F398-4702-81FA-6AA4EF755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4102" name="Picture 34" descr="kazakhmys_White_logo">
            <a:extLst>
              <a:ext uri="{FF2B5EF4-FFF2-40B4-BE49-F238E27FC236}">
                <a16:creationId xmlns:a16="http://schemas.microsoft.com/office/drawing/2014/main" id="{D30D4336-77B5-4F9B-AF8C-FA156A812856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1040" r:id="rId1"/>
    <p:sldLayoutId id="2147500973" r:id="rId2"/>
    <p:sldLayoutId id="2147500974" r:id="rId3"/>
    <p:sldLayoutId id="2147500975" r:id="rId4"/>
    <p:sldLayoutId id="2147500976" r:id="rId5"/>
    <p:sldLayoutId id="2147500977" r:id="rId6"/>
    <p:sldLayoutId id="2147500978" r:id="rId7"/>
    <p:sldLayoutId id="2147500979" r:id="rId8"/>
    <p:sldLayoutId id="2147500980" r:id="rId9"/>
    <p:sldLayoutId id="2147500981" r:id="rId10"/>
    <p:sldLayoutId id="2147500982" r:id="rId11"/>
    <p:sldLayoutId id="2147500983" r:id="rId1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7" descr="content_blue_banner">
            <a:extLst>
              <a:ext uri="{FF2B5EF4-FFF2-40B4-BE49-F238E27FC236}">
                <a16:creationId xmlns:a16="http://schemas.microsoft.com/office/drawing/2014/main" id="{5675BBBB-152A-4C07-8E35-747AEBAAD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132C1B57-77AD-4546-8182-C4E45D70C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1387475"/>
            <a:ext cx="94361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990" tIns="89984" rIns="91423" bIns="89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51C7CD-696F-456E-8724-40EF7EB23F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82100" y="6453188"/>
            <a:ext cx="47942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91423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374985A-2012-4600-B972-4AA5AABAFAE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5125" name="Rectangle 18">
            <a:extLst>
              <a:ext uri="{FF2B5EF4-FFF2-40B4-BE49-F238E27FC236}">
                <a16:creationId xmlns:a16="http://schemas.microsoft.com/office/drawing/2014/main" id="{EFF360BD-1BB8-459C-B7EA-AB1733756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206375"/>
            <a:ext cx="79533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041" r:id="rId1"/>
    <p:sldLayoutId id="2147500984" r:id="rId2"/>
    <p:sldLayoutId id="2147500985" r:id="rId3"/>
    <p:sldLayoutId id="2147500986" r:id="rId4"/>
    <p:sldLayoutId id="2147500987" r:id="rId5"/>
    <p:sldLayoutId id="2147500988" r:id="rId6"/>
    <p:sldLayoutId id="2147500989" r:id="rId7"/>
    <p:sldLayoutId id="2147500990" r:id="rId8"/>
    <p:sldLayoutId id="2147500991" r:id="rId9"/>
    <p:sldLayoutId id="2147500992" r:id="rId10"/>
    <p:sldLayoutId id="2147500993" r:id="rId11"/>
    <p:sldLayoutId id="2147500994" r:id="rId12"/>
    <p:sldLayoutId id="2147500995" r:id="rId13"/>
    <p:sldLayoutId id="2147500996" r:id="rId14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folHlink"/>
        </a:buClr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Verdana" panose="020B0604030504040204" pitchFamily="34" charset="0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8B1F835-A3F7-4C6A-8C48-18E276B3A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FF4EB54-0695-4243-81A2-A457CF643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345540" name="Rectangle 4">
            <a:extLst>
              <a:ext uri="{FF2B5EF4-FFF2-40B4-BE49-F238E27FC236}">
                <a16:creationId xmlns:a16="http://schemas.microsoft.com/office/drawing/2014/main" id="{4029AAA9-54BE-45DB-B0B9-273B66E44C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E72DC61-74A8-40BB-BBC2-CF4D7516F81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D63EB41-F1A9-4F3D-A5D7-B16D259B5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6150" name="Picture 6" descr="kazakhmys_White_logo">
            <a:extLst>
              <a:ext uri="{FF2B5EF4-FFF2-40B4-BE49-F238E27FC236}">
                <a16:creationId xmlns:a16="http://schemas.microsoft.com/office/drawing/2014/main" id="{36625F8F-4AC5-49AA-B5DE-82F014A1822E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>
            <a:extLst>
              <a:ext uri="{FF2B5EF4-FFF2-40B4-BE49-F238E27FC236}">
                <a16:creationId xmlns:a16="http://schemas.microsoft.com/office/drawing/2014/main" id="{BC610AA5-6AAA-45CC-B202-4294D9193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6210300"/>
            <a:ext cx="9428162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042" r:id="rId1"/>
    <p:sldLayoutId id="2147500997" r:id="rId2"/>
    <p:sldLayoutId id="2147500998" r:id="rId3"/>
    <p:sldLayoutId id="2147500999" r:id="rId4"/>
    <p:sldLayoutId id="2147501000" r:id="rId5"/>
    <p:sldLayoutId id="2147501001" r:id="rId6"/>
    <p:sldLayoutId id="2147501002" r:id="rId7"/>
    <p:sldLayoutId id="2147501003" r:id="rId8"/>
    <p:sldLayoutId id="2147501004" r:id="rId9"/>
    <p:sldLayoutId id="2147501005" r:id="rId10"/>
    <p:sldLayoutId id="2147501006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26E0B9F-9385-41AD-84C4-77E6C6E88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3D0AF8D-95C5-41D4-B86D-5B832C8E2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345540" name="Rectangle 4">
            <a:extLst>
              <a:ext uri="{FF2B5EF4-FFF2-40B4-BE49-F238E27FC236}">
                <a16:creationId xmlns:a16="http://schemas.microsoft.com/office/drawing/2014/main" id="{59E3DF04-3266-42F6-9A55-F7E6770C46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60CC3A7-4CFC-4CFE-B6C6-B77EC5CB2A5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B5A14803-805B-408B-885E-0FB44D0BB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7174" name="Picture 6" descr="kazakhmys_White_logo">
            <a:extLst>
              <a:ext uri="{FF2B5EF4-FFF2-40B4-BE49-F238E27FC236}">
                <a16:creationId xmlns:a16="http://schemas.microsoft.com/office/drawing/2014/main" id="{2F13898C-62F8-4437-A51A-5CCFA8AC2D5A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7">
            <a:extLst>
              <a:ext uri="{FF2B5EF4-FFF2-40B4-BE49-F238E27FC236}">
                <a16:creationId xmlns:a16="http://schemas.microsoft.com/office/drawing/2014/main" id="{3516E625-80A0-41ED-B2F5-C88FD9D69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6210300"/>
            <a:ext cx="9428162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043" r:id="rId1"/>
    <p:sldLayoutId id="2147501007" r:id="rId2"/>
    <p:sldLayoutId id="2147501008" r:id="rId3"/>
    <p:sldLayoutId id="2147501009" r:id="rId4"/>
    <p:sldLayoutId id="2147501010" r:id="rId5"/>
    <p:sldLayoutId id="2147501011" r:id="rId6"/>
    <p:sldLayoutId id="2147501012" r:id="rId7"/>
    <p:sldLayoutId id="2147501013" r:id="rId8"/>
    <p:sldLayoutId id="2147501014" r:id="rId9"/>
    <p:sldLayoutId id="2147501015" r:id="rId10"/>
    <p:sldLayoutId id="2147501016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B728DB1-B6E4-4120-90D2-F206FAD8B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A36DC3B-7EA4-4542-89E2-99DD6FB23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345540" name="Rectangle 4">
            <a:extLst>
              <a:ext uri="{FF2B5EF4-FFF2-40B4-BE49-F238E27FC236}">
                <a16:creationId xmlns:a16="http://schemas.microsoft.com/office/drawing/2014/main" id="{4FD01668-9E2C-4283-8C93-2DAE641109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781BD5-302A-4DF1-AABB-1E62F21B076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0C49613-C5A0-443B-8DE9-992171186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8198" name="Picture 6" descr="kazakhmys_White_logo">
            <a:extLst>
              <a:ext uri="{FF2B5EF4-FFF2-40B4-BE49-F238E27FC236}">
                <a16:creationId xmlns:a16="http://schemas.microsoft.com/office/drawing/2014/main" id="{E879BB70-A20D-438B-AF48-B618994CC531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>
            <a:extLst>
              <a:ext uri="{FF2B5EF4-FFF2-40B4-BE49-F238E27FC236}">
                <a16:creationId xmlns:a16="http://schemas.microsoft.com/office/drawing/2014/main" id="{9B71DBBD-81C1-4FDD-B172-0F73C1ABE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6210300"/>
            <a:ext cx="9428162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044" r:id="rId1"/>
    <p:sldLayoutId id="2147501017" r:id="rId2"/>
    <p:sldLayoutId id="2147501018" r:id="rId3"/>
    <p:sldLayoutId id="2147501019" r:id="rId4"/>
    <p:sldLayoutId id="2147501020" r:id="rId5"/>
    <p:sldLayoutId id="2147501021" r:id="rId6"/>
    <p:sldLayoutId id="2147501022" r:id="rId7"/>
    <p:sldLayoutId id="2147501023" r:id="rId8"/>
    <p:sldLayoutId id="2147501024" r:id="rId9"/>
    <p:sldLayoutId id="2147501025" r:id="rId10"/>
    <p:sldLayoutId id="2147501026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0A4556A8-468F-4951-9526-B050F509CC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9219" name="Текст 2">
            <a:extLst>
              <a:ext uri="{FF2B5EF4-FFF2-40B4-BE49-F238E27FC236}">
                <a16:creationId xmlns:a16="http://schemas.microsoft.com/office/drawing/2014/main" id="{1F22E838-E03F-47F9-A1A4-9A4169F4B3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D03BF0-93AE-4488-9D2A-B03770F2F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B33134-9DF5-40D1-9153-54F536210C82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C2C1D8-1CF1-432A-B0C2-CA10668A1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96143-B44E-45D9-9E50-1EEBC8CA4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4E2465-ED5B-473A-BE67-E21098D7637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045" r:id="rId1"/>
    <p:sldLayoutId id="2147501027" r:id="rId2"/>
    <p:sldLayoutId id="2147501028" r:id="rId3"/>
    <p:sldLayoutId id="2147501029" r:id="rId4"/>
    <p:sldLayoutId id="2147501030" r:id="rId5"/>
    <p:sldLayoutId id="2147501031" r:id="rId6"/>
    <p:sldLayoutId id="2147501032" r:id="rId7"/>
    <p:sldLayoutId id="2147501033" r:id="rId8"/>
    <p:sldLayoutId id="2147501034" r:id="rId9"/>
    <p:sldLayoutId id="2147501035" r:id="rId10"/>
    <p:sldLayoutId id="214750103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">
            <a:extLst>
              <a:ext uri="{FF2B5EF4-FFF2-40B4-BE49-F238E27FC236}">
                <a16:creationId xmlns:a16="http://schemas.microsoft.com/office/drawing/2014/main" id="{AB100C64-D266-45E9-AD03-99828175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7"/>
          <a:stretch>
            <a:fillRect/>
          </a:stretch>
        </p:blipFill>
        <p:spPr bwMode="auto">
          <a:xfrm>
            <a:off x="0" y="0"/>
            <a:ext cx="9906000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Номер слайда 1">
            <a:extLst>
              <a:ext uri="{FF2B5EF4-FFF2-40B4-BE49-F238E27FC236}">
                <a16:creationId xmlns:a16="http://schemas.microsoft.com/office/drawing/2014/main" id="{3C9B7458-2EA0-4B93-B631-04EE4A4B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245225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8B6CC9-4349-43CB-B21E-C2980C726A54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1508" name="Picture 16">
            <a:extLst>
              <a:ext uri="{FF2B5EF4-FFF2-40B4-BE49-F238E27FC236}">
                <a16:creationId xmlns:a16="http://schemas.microsoft.com/office/drawing/2014/main" id="{6F4BEAAD-52E6-4384-8694-F064798D2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0"/>
            <a:ext cx="2538412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3">
            <a:extLst>
              <a:ext uri="{FF2B5EF4-FFF2-40B4-BE49-F238E27FC236}">
                <a16:creationId xmlns:a16="http://schemas.microsoft.com/office/drawing/2014/main" id="{3656D5D2-983E-4A5F-B73E-38D2BCAB3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13400"/>
            <a:ext cx="9912350" cy="1244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Arial" panose="020B0604020202020204" pitchFamily="34" charset="0"/>
              </a:rPr>
              <a:t>Информация о ходе исполнения утвержденной инвестиционной программы АО «Астана-Энергия» за </a:t>
            </a:r>
            <a:r>
              <a:rPr lang="en-US" altLang="ru-RU" sz="2000" b="1">
                <a:solidFill>
                  <a:srgbClr val="FFFFFF"/>
                </a:solidFill>
                <a:latin typeface="Arial" panose="020B0604020202020204" pitchFamily="34" charset="0"/>
              </a:rPr>
              <a:t>IV </a:t>
            </a:r>
            <a:r>
              <a:rPr lang="ru-RU" altLang="ru-RU" sz="2000" b="1">
                <a:solidFill>
                  <a:srgbClr val="FFFFFF"/>
                </a:solidFill>
                <a:latin typeface="Arial" panose="020B0604020202020204" pitchFamily="34" charset="0"/>
              </a:rPr>
              <a:t>квартал 2021 г.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FFFFFF"/>
                </a:solidFill>
                <a:latin typeface="Arial" panose="020B0604020202020204" pitchFamily="34" charset="0"/>
              </a:rPr>
              <a:t>г. Нур-Султан 2022 г.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>
            <a:extLst>
              <a:ext uri="{FF2B5EF4-FFF2-40B4-BE49-F238E27FC236}">
                <a16:creationId xmlns:a16="http://schemas.microsoft.com/office/drawing/2014/main" id="{E2B79198-A8A6-4F1D-9E4D-FCD6A5B9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4CA9CF-6847-4DD8-82A8-BD5BD9FEFB95}" type="slidenum">
              <a:rPr lang="en-GB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ru-RU" sz="1200">
              <a:latin typeface="Arial" panose="020B0604020202020204" pitchFamily="34" charset="0"/>
            </a:endParaRP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52879317-A086-4759-AA1F-4EBB0336E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8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Arial" panose="020B0604020202020204" pitchFamily="34" charset="0"/>
              </a:rPr>
              <a:t>         </a:t>
            </a:r>
            <a:r>
              <a:rPr lang="ru-RU" altLang="ru-RU" sz="1800" b="1">
                <a:solidFill>
                  <a:srgbClr val="FFFFFF"/>
                </a:solidFill>
                <a:latin typeface="Arial" panose="020B0604020202020204" pitchFamily="34" charset="0"/>
              </a:rPr>
              <a:t>Общая информация</a:t>
            </a:r>
            <a:endParaRPr lang="en-US" altLang="ru-RU" sz="1800" b="1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8CE72D43-A231-424F-9A6C-560A2254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Group 369">
            <a:extLst>
              <a:ext uri="{FF2B5EF4-FFF2-40B4-BE49-F238E27FC236}">
                <a16:creationId xmlns:a16="http://schemas.microsoft.com/office/drawing/2014/main" id="{23D25CA8-8F11-4752-885D-D25636A16AE4}"/>
              </a:ext>
            </a:extLst>
          </p:cNvPr>
          <p:cNvGraphicFramePr>
            <a:graphicFrameLocks noGrp="1"/>
          </p:cNvGraphicFramePr>
          <p:nvPr/>
        </p:nvGraphicFramePr>
        <p:xfrm>
          <a:off x="300038" y="3435350"/>
          <a:ext cx="9378950" cy="30749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01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6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5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676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ru-RU" sz="1400" b="1" kern="1200" dirty="0"/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ru-RU" sz="1400" b="1" kern="1200" dirty="0"/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/>
                        <a:t>Наименование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/>
                        <a:t>Электрическая мощность, МВт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/>
                        <a:t>Тепловая мощность, Гкал/ч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/>
                        <a:t>Установленная мощность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/>
                        <a:t>Располагаемая мощность</a:t>
                      </a:r>
                      <a:r>
                        <a:rPr lang="en-US" sz="1400" b="1" kern="1200" dirty="0"/>
                        <a:t>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/>
                        <a:t>Установленная мощность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/>
                        <a:t>Располагаемая мощность в горячей воде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АО «Астана-Энергия», в т.ч.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622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601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3 042,4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2 745,55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ТЭЦ-1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22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20,9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871,6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744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ТЭЦ-2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600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580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2 116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400" kern="1200" dirty="0"/>
                        <a:t>1</a:t>
                      </a:r>
                      <a:r>
                        <a:rPr lang="ru-RU" sz="1400" kern="1200" dirty="0"/>
                        <a:t> </a:t>
                      </a:r>
                      <a:r>
                        <a:rPr lang="en-US" sz="1400" kern="1200" dirty="0"/>
                        <a:t>965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Районные котельные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-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-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54,8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/>
                        <a:t>36,</a:t>
                      </a:r>
                      <a:r>
                        <a:rPr lang="en-US" sz="1400" kern="1200" dirty="0"/>
                        <a:t>55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09" marR="84409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Прямоугольник 8">
            <a:extLst>
              <a:ext uri="{FF2B5EF4-FFF2-40B4-BE49-F238E27FC236}">
                <a16:creationId xmlns:a16="http://schemas.microsoft.com/office/drawing/2014/main" id="{540D4915-BE75-4828-B258-B69A79618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935038"/>
            <a:ext cx="9717087" cy="235743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Основными видами деятельности АО «Астана-Энергия» являются производство                                                   и реализация тепловой и электрической энергии. 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Согласно местному разделу Государственного регистра субъектов естественных монополий по городу Нур-Султан АО «Астана-Энергия» по деятельности по производству тепловой энергии является субъектом естественной монополии.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состав АО «Астана-Энергия» входят: ТЭЦ-1, ТЭЦ-2 и угольные районные котельные.</a:t>
            </a:r>
          </a:p>
          <a:p>
            <a:pPr indent="0" algn="just">
              <a:buFont typeface="Arial" pitchFamily="34" charset="0"/>
              <a:buNone/>
              <a:defRPr/>
            </a:pP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На ТЭЦ-1 находятся в эксплуатации 3 энергетических котла, 7 водогрейных котлов,  3 турбоагрегата. На ТЭЦ-2 - 8 энергетических котлов, 6 водогрейных котлов и 6 турбоагрегатов. На Районной котельной, работающей на угле, - 37 котлов.</a:t>
            </a: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06A9B040-41A4-4794-A5F6-9AF761D1A236}"/>
              </a:ext>
            </a:extLst>
          </p:cNvPr>
          <p:cNvSpPr/>
          <p:nvPr/>
        </p:nvSpPr>
        <p:spPr>
          <a:xfrm>
            <a:off x="0" y="3175"/>
            <a:ext cx="598488" cy="70961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22576" name="object 7">
            <a:extLst>
              <a:ext uri="{FF2B5EF4-FFF2-40B4-BE49-F238E27FC236}">
                <a16:creationId xmlns:a16="http://schemas.microsoft.com/office/drawing/2014/main" id="{DA39EB07-DB46-4045-ABEC-EF4947270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65100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ru-RU" altLang="ru-RU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577" name="Прямоугольник 2">
            <a:extLst>
              <a:ext uri="{FF2B5EF4-FFF2-40B4-BE49-F238E27FC236}">
                <a16:creationId xmlns:a16="http://schemas.microsoft.com/office/drawing/2014/main" id="{78FE5B02-0D64-405E-91EE-D4695C114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6800"/>
            <a:ext cx="990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>
            <a:extLst>
              <a:ext uri="{FF2B5EF4-FFF2-40B4-BE49-F238E27FC236}">
                <a16:creationId xmlns:a16="http://schemas.microsoft.com/office/drawing/2014/main" id="{91A1F6CB-C3C8-4E0C-8BB8-CBB4463A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0380CF-2EFB-49C1-99B5-D30964CDD29A}" type="slidenum">
              <a:rPr lang="en-GB" altLang="ru-RU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ru-RU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D6A592D0-A46E-47A7-85A4-DCDC5BFB7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Arial" panose="020B0604020202020204" pitchFamily="34" charset="0"/>
              </a:rPr>
              <a:t>         И</a:t>
            </a:r>
            <a:r>
              <a:rPr lang="ru-RU" altLang="ru-RU" sz="1800" b="1">
                <a:solidFill>
                  <a:srgbClr val="FFFFFF"/>
                </a:solidFill>
                <a:latin typeface="Arial" panose="020B0604020202020204" pitchFamily="34" charset="0"/>
              </a:rPr>
              <a:t>нвестиционная программы АО «Астана-Энергия»</a:t>
            </a:r>
            <a:endParaRPr lang="en-US" altLang="ru-RU" sz="1800" b="1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2B349D0E-9BA1-4DD6-B35F-7AD6D4A33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CA788E77-7700-4CBC-BFF1-BFC77ADE606F}"/>
              </a:ext>
            </a:extLst>
          </p:cNvPr>
          <p:cNvSpPr/>
          <p:nvPr/>
        </p:nvSpPr>
        <p:spPr>
          <a:xfrm>
            <a:off x="0" y="3175"/>
            <a:ext cx="598488" cy="69056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24582" name="object 7">
            <a:extLst>
              <a:ext uri="{FF2B5EF4-FFF2-40B4-BE49-F238E27FC236}">
                <a16:creationId xmlns:a16="http://schemas.microsoft.com/office/drawing/2014/main" id="{BC5AD550-FBA1-4EDD-863E-D36D6F887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ru-RU" altLang="ru-RU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F61FB130-798F-4519-B9F7-5C0844FB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" y="1497013"/>
            <a:ext cx="9756775" cy="397033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Инвестиционная программа АО «Астана-Энергия» по производству тепловой энергии утверждена приказом уполномоченного органа на 2018-2022 годы на общую                                сумму </a:t>
            </a:r>
            <a:r>
              <a:rPr lang="ru-RU" alt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4 689 458 тыс. тенге.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Согласно приказу Департамента Комитета по регулированию естественных монополий Министерства национальной экономики Республики Казахстан по городу Нур-Султану от 29 декабря 2021 года №125-ОД, согласованного Управлением топливно-энергетического комплекса и коммунального хозяйства города Нур-Султан, инвестиционная программа по производству тепловой энергии Общества на 2021 год утверждена на сумму </a:t>
            </a:r>
            <a:r>
              <a:rPr lang="ru-RU" alt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976 569 тыс. тенге без НДС.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Реализация инвестиционной программы в 2021 году позволила повысить качество и эффективность производства предоставляемых потребителю услуг, поддерживать основное и вспомогательное оборудование Общества в технически исправном состоянии и обеспечить бесперебойную подачу тепловой энергии, иметь постоянную готовность к ликвидации чрезвычайных или непредвиденных ситуаций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>
            <a:extLst>
              <a:ext uri="{FF2B5EF4-FFF2-40B4-BE49-F238E27FC236}">
                <a16:creationId xmlns:a16="http://schemas.microsoft.com/office/drawing/2014/main" id="{58CA4310-18AF-4B0D-A01C-257FCD3D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912453-6229-447A-9456-CB405944A221}" type="slidenum">
              <a:rPr lang="en-GB" altLang="ru-RU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ru-RU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12364ACA-328B-49A5-9CAB-0E142C6B0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Arial" panose="020B0604020202020204" pitchFamily="34" charset="0"/>
              </a:rPr>
              <a:t>         </a:t>
            </a:r>
            <a:r>
              <a:rPr lang="ru-RU" altLang="ru-RU" sz="1800" b="1">
                <a:solidFill>
                  <a:srgbClr val="FFFFFF"/>
                </a:solidFill>
                <a:latin typeface="Arial" panose="020B0604020202020204" pitchFamily="34" charset="0"/>
              </a:rPr>
              <a:t>Исполнение инвестиционной программы 2021 года</a:t>
            </a:r>
            <a:endParaRPr lang="en-US" altLang="ru-RU" sz="1800" b="1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2052289A-87DB-4CE8-99AF-1113DCF5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DF387490-7E5D-4770-B145-8DED0E5ED3C0}"/>
              </a:ext>
            </a:extLst>
          </p:cNvPr>
          <p:cNvSpPr/>
          <p:nvPr/>
        </p:nvSpPr>
        <p:spPr>
          <a:xfrm>
            <a:off x="0" y="3175"/>
            <a:ext cx="598488" cy="70961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25606" name="object 7">
            <a:extLst>
              <a:ext uri="{FF2B5EF4-FFF2-40B4-BE49-F238E27FC236}">
                <a16:creationId xmlns:a16="http://schemas.microsoft.com/office/drawing/2014/main" id="{B9DF3595-4B1C-41BC-8D25-C39D23AA1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chemeClr val="bg1"/>
                </a:solidFill>
                <a:latin typeface="Arial" panose="020B0604020202020204" pitchFamily="34" charset="0"/>
              </a:rPr>
              <a:t>3.1</a:t>
            </a:r>
            <a:endParaRPr lang="ru-RU" altLang="ru-RU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0E2529D4-E807-4D97-9AF5-AA6CA498C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9906000" cy="67786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Приобретение «Мельница лабораторная» и «Газоанализатор переносной» для химического цеха ТЭЦ-1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endParaRPr lang="ru-RU" altLang="ru-RU" sz="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C65276B-B1DF-43A6-91A7-E88B74C1B45A}"/>
              </a:ext>
            </a:extLst>
          </p:cNvPr>
          <p:cNvSpPr/>
          <p:nvPr/>
        </p:nvSpPr>
        <p:spPr>
          <a:xfrm>
            <a:off x="311150" y="6157913"/>
            <a:ext cx="46799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Газоанализатор портативный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6D5925C-5224-4154-99CD-157741DC0EBC}"/>
              </a:ext>
            </a:extLst>
          </p:cNvPr>
          <p:cNvSpPr/>
          <p:nvPr/>
        </p:nvSpPr>
        <p:spPr>
          <a:xfrm>
            <a:off x="5537200" y="6170613"/>
            <a:ext cx="3187700" cy="371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Мельница лабораторная</a:t>
            </a: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25610" name="Рисунок 2">
            <a:extLst>
              <a:ext uri="{FF2B5EF4-FFF2-40B4-BE49-F238E27FC236}">
                <a16:creationId xmlns:a16="http://schemas.microsoft.com/office/drawing/2014/main" id="{22760221-E11D-4E9A-B1F8-7785495C9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r="10139"/>
          <a:stretch>
            <a:fillRect/>
          </a:stretch>
        </p:blipFill>
        <p:spPr bwMode="auto">
          <a:xfrm>
            <a:off x="1173163" y="1511300"/>
            <a:ext cx="2957512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Рисунок 4">
            <a:extLst>
              <a:ext uri="{FF2B5EF4-FFF2-40B4-BE49-F238E27FC236}">
                <a16:creationId xmlns:a16="http://schemas.microsoft.com/office/drawing/2014/main" id="{662494CA-C437-4D5E-A62E-DD3DB4870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1504950"/>
            <a:ext cx="266382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1">
            <a:extLst>
              <a:ext uri="{FF2B5EF4-FFF2-40B4-BE49-F238E27FC236}">
                <a16:creationId xmlns:a16="http://schemas.microsoft.com/office/drawing/2014/main" id="{9D0E4F66-692D-46B8-8162-1B8EC152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7D03BD-5289-4B27-A0CC-78FA8F35B6D7}" type="slidenum">
              <a:rPr lang="en-GB" altLang="ru-RU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ru-RU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EE1AFE5A-FE63-46A6-8ED5-194A9686C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Arial" panose="020B0604020202020204" pitchFamily="34" charset="0"/>
              </a:rPr>
              <a:t>  2. Информация об исполнении утвержденной инвестиционной программы</a:t>
            </a:r>
            <a:endParaRPr lang="en-US" altLang="ru-RU" sz="1600" b="1" baseline="-25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1800" b="1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37119446-B804-42D5-8866-0D0738002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7190648B-3149-48C2-B4C2-EFD0FD151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9906000" cy="24606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5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endParaRPr lang="ru-RU" altLang="ru-RU" sz="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Rectangle 4">
            <a:extLst>
              <a:ext uri="{FF2B5EF4-FFF2-40B4-BE49-F238E27FC236}">
                <a16:creationId xmlns:a16="http://schemas.microsoft.com/office/drawing/2014/main" id="{3BB6C2E2-4138-456C-B652-A6D717AE8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Arial" panose="020B0604020202020204" pitchFamily="34" charset="0"/>
              </a:rPr>
              <a:t>         </a:t>
            </a:r>
            <a:r>
              <a:rPr lang="ru-RU" altLang="ru-RU" sz="1800" b="1">
                <a:solidFill>
                  <a:srgbClr val="FFFFFF"/>
                </a:solidFill>
                <a:latin typeface="Arial" panose="020B0604020202020204" pitchFamily="34" charset="0"/>
              </a:rPr>
              <a:t>Исполнение инвестиционной программы 2021 года</a:t>
            </a:r>
            <a:endParaRPr lang="en-US" altLang="ru-RU" sz="1800" b="1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6631" name="Picture 2">
            <a:extLst>
              <a:ext uri="{FF2B5EF4-FFF2-40B4-BE49-F238E27FC236}">
                <a16:creationId xmlns:a16="http://schemas.microsoft.com/office/drawing/2014/main" id="{21A32970-25B2-43E5-8924-E7D3E7745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6">
            <a:extLst>
              <a:ext uri="{FF2B5EF4-FFF2-40B4-BE49-F238E27FC236}">
                <a16:creationId xmlns:a16="http://schemas.microsoft.com/office/drawing/2014/main" id="{092A954C-99A7-415C-86B3-2B9FED0211ED}"/>
              </a:ext>
            </a:extLst>
          </p:cNvPr>
          <p:cNvSpPr/>
          <p:nvPr/>
        </p:nvSpPr>
        <p:spPr>
          <a:xfrm>
            <a:off x="0" y="3175"/>
            <a:ext cx="598488" cy="70961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26633" name="object 7">
            <a:extLst>
              <a:ext uri="{FF2B5EF4-FFF2-40B4-BE49-F238E27FC236}">
                <a16:creationId xmlns:a16="http://schemas.microsoft.com/office/drawing/2014/main" id="{17D25362-7754-4F58-B1FF-E6061A199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chemeClr val="bg1"/>
                </a:solidFill>
                <a:latin typeface="Arial" panose="020B0604020202020204" pitchFamily="34" charset="0"/>
              </a:rPr>
              <a:t>3.1</a:t>
            </a:r>
            <a:endParaRPr lang="ru-RU" altLang="ru-RU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6634" name="Рисунок 14">
            <a:extLst>
              <a:ext uri="{FF2B5EF4-FFF2-40B4-BE49-F238E27FC236}">
                <a16:creationId xmlns:a16="http://schemas.microsoft.com/office/drawing/2014/main" id="{F128559C-7C39-4E70-8B03-1701333A1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r="10936"/>
          <a:stretch>
            <a:fillRect/>
          </a:stretch>
        </p:blipFill>
        <p:spPr bwMode="auto">
          <a:xfrm>
            <a:off x="4999038" y="1941513"/>
            <a:ext cx="4772025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8">
            <a:extLst>
              <a:ext uri="{FF2B5EF4-FFF2-40B4-BE49-F238E27FC236}">
                <a16:creationId xmlns:a16="http://schemas.microsoft.com/office/drawing/2014/main" id="{20B0E7A7-C72A-4547-A53D-350E4A7CB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9906000" cy="85407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● Капитальные ремонты котлоагрегатов ТЭЦ-2:</a:t>
            </a:r>
          </a:p>
          <a:p>
            <a:pPr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● к/а БКЗ-420-140-5 ст. №4 – 2021г.;</a:t>
            </a:r>
          </a:p>
          <a:p>
            <a:pPr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● к/а КВ-Т-139-6-150, ст. №2 – 2021г..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1C5B7D9-93B1-4A3F-8610-B2501BB9C341}"/>
              </a:ext>
            </a:extLst>
          </p:cNvPr>
          <p:cNvSpPr/>
          <p:nvPr/>
        </p:nvSpPr>
        <p:spPr>
          <a:xfrm>
            <a:off x="5045075" y="6365875"/>
            <a:ext cx="46799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к/а КВ-Т-139-6-150, ст. №2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CCD5670-5E18-42F1-AA3D-839F6CB1113C}"/>
              </a:ext>
            </a:extLst>
          </p:cNvPr>
          <p:cNvSpPr/>
          <p:nvPr/>
        </p:nvSpPr>
        <p:spPr>
          <a:xfrm>
            <a:off x="273050" y="6362700"/>
            <a:ext cx="46799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к/а БКЗ-420-140-5 ст. №4</a:t>
            </a: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26638" name="Рисунок 4">
            <a:extLst>
              <a:ext uri="{FF2B5EF4-FFF2-40B4-BE49-F238E27FC236}">
                <a16:creationId xmlns:a16="http://schemas.microsoft.com/office/drawing/2014/main" id="{CE7BB81F-1130-4FBE-BFE4-109153664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941513"/>
            <a:ext cx="4640262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1">
            <a:extLst>
              <a:ext uri="{FF2B5EF4-FFF2-40B4-BE49-F238E27FC236}">
                <a16:creationId xmlns:a16="http://schemas.microsoft.com/office/drawing/2014/main" id="{254DA6D4-FDF2-4DEF-8748-37476A7F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36FC1D-03C3-496F-B20A-57C96684B528}" type="slidenum">
              <a:rPr lang="en-GB" altLang="ru-RU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ru-RU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0749AA62-3C2D-4449-8DA8-0D4670F00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Arial" panose="020B0604020202020204" pitchFamily="34" charset="0"/>
              </a:rPr>
              <a:t>  2. Информация об исполнении утвержденной инвестиционной программы</a:t>
            </a:r>
            <a:endParaRPr lang="en-US" altLang="ru-RU" sz="1600" b="1" baseline="-25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1800" b="1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4D042377-14B8-47FD-AFEC-9F7F4E8C5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D9A64C66-F5D3-4B9A-ABA1-B7380C2A9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9906000" cy="24606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5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endParaRPr lang="ru-RU" altLang="ru-RU" sz="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1A4E9F7-B3DD-4073-AF7C-90E4F4A18BF7}"/>
              </a:ext>
            </a:extLst>
          </p:cNvPr>
          <p:cNvSpPr/>
          <p:nvPr/>
        </p:nvSpPr>
        <p:spPr>
          <a:xfrm>
            <a:off x="195263" y="5529263"/>
            <a:ext cx="46799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Мазутный бак ТЭЦ-2 объемом 3000м3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7655" name="Rectangle 4">
            <a:extLst>
              <a:ext uri="{FF2B5EF4-FFF2-40B4-BE49-F238E27FC236}">
                <a16:creationId xmlns:a16="http://schemas.microsoft.com/office/drawing/2014/main" id="{F3CEB0D1-B80E-4DF7-8324-9A100D311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Arial" panose="020B0604020202020204" pitchFamily="34" charset="0"/>
              </a:rPr>
              <a:t>         </a:t>
            </a:r>
            <a:r>
              <a:rPr lang="ru-RU" altLang="ru-RU" sz="1800" b="1">
                <a:solidFill>
                  <a:srgbClr val="FFFFFF"/>
                </a:solidFill>
                <a:latin typeface="Arial" panose="020B0604020202020204" pitchFamily="34" charset="0"/>
              </a:rPr>
              <a:t>Исполнение инвестиционной программы 2021 года</a:t>
            </a:r>
            <a:endParaRPr lang="en-US" altLang="ru-RU" sz="1800" b="1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7656" name="Picture 2">
            <a:extLst>
              <a:ext uri="{FF2B5EF4-FFF2-40B4-BE49-F238E27FC236}">
                <a16:creationId xmlns:a16="http://schemas.microsoft.com/office/drawing/2014/main" id="{AF350A78-3454-4717-8BC4-C94E780E6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6">
            <a:extLst>
              <a:ext uri="{FF2B5EF4-FFF2-40B4-BE49-F238E27FC236}">
                <a16:creationId xmlns:a16="http://schemas.microsoft.com/office/drawing/2014/main" id="{25173C3E-1019-48BA-BD49-18DD34603589}"/>
              </a:ext>
            </a:extLst>
          </p:cNvPr>
          <p:cNvSpPr/>
          <p:nvPr/>
        </p:nvSpPr>
        <p:spPr>
          <a:xfrm>
            <a:off x="0" y="3175"/>
            <a:ext cx="598488" cy="70961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27658" name="object 7">
            <a:extLst>
              <a:ext uri="{FF2B5EF4-FFF2-40B4-BE49-F238E27FC236}">
                <a16:creationId xmlns:a16="http://schemas.microsoft.com/office/drawing/2014/main" id="{26C9E5B1-20D5-4733-9C7C-A7CE3ECC0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chemeClr val="bg1"/>
                </a:solidFill>
                <a:latin typeface="Arial" panose="020B0604020202020204" pitchFamily="34" charset="0"/>
              </a:rPr>
              <a:t>3.1</a:t>
            </a:r>
            <a:endParaRPr lang="ru-RU" altLang="ru-RU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488B485-B29F-42CF-8D4A-7A9D138BF568}"/>
              </a:ext>
            </a:extLst>
          </p:cNvPr>
          <p:cNvSpPr/>
          <p:nvPr/>
        </p:nvSpPr>
        <p:spPr>
          <a:xfrm>
            <a:off x="5011738" y="5529263"/>
            <a:ext cx="46799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 соли ТЭЦ-2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8" name="Прямоугольник 8">
            <a:extLst>
              <a:ext uri="{FF2B5EF4-FFF2-40B4-BE49-F238E27FC236}">
                <a16:creationId xmlns:a16="http://schemas.microsoft.com/office/drawing/2014/main" id="{FD91ACED-992E-48D8-91F7-822673B7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9906000" cy="60007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● Замена мазутных баков ТЭЦ-2 ст.№2,3 объемом по 1000 м3, с установкой бака объемом 3000 м3;</a:t>
            </a:r>
          </a:p>
          <a:p>
            <a:pPr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● Капитальный ремонт склада соли ТЭЦ-2.</a:t>
            </a:r>
          </a:p>
        </p:txBody>
      </p:sp>
      <p:pic>
        <p:nvPicPr>
          <p:cNvPr id="27661" name="Рисунок 2">
            <a:extLst>
              <a:ext uri="{FF2B5EF4-FFF2-40B4-BE49-F238E27FC236}">
                <a16:creationId xmlns:a16="http://schemas.microsoft.com/office/drawing/2014/main" id="{3571A694-1849-4B15-BDF2-6C5C3934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849438"/>
            <a:ext cx="4818062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Рисунок 4">
            <a:extLst>
              <a:ext uri="{FF2B5EF4-FFF2-40B4-BE49-F238E27FC236}">
                <a16:creationId xmlns:a16="http://schemas.microsoft.com/office/drawing/2014/main" id="{660A9E82-FE23-4614-9F45-B4D6C5BC1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849438"/>
            <a:ext cx="4837112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DCA1C78F-09D4-487B-A291-ECEF3E51B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Arial" panose="020B0604020202020204" pitchFamily="34" charset="0"/>
              </a:rPr>
              <a:t> 2. Информация об исполнении утвержденной инвестиционной программы</a:t>
            </a:r>
            <a:endParaRPr lang="en-US" altLang="ru-RU" sz="1600" b="1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0EB05612-750E-4354-81D1-3B4016D0C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Rectangle 4">
            <a:extLst>
              <a:ext uri="{FF2B5EF4-FFF2-40B4-BE49-F238E27FC236}">
                <a16:creationId xmlns:a16="http://schemas.microsoft.com/office/drawing/2014/main" id="{F0F9096C-D083-494E-A4EC-B8F7527DD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Arial" panose="020B0604020202020204" pitchFamily="34" charset="0"/>
              </a:rPr>
              <a:t>         </a:t>
            </a:r>
            <a:r>
              <a:rPr lang="ru-RU" altLang="ru-RU" sz="1800" b="1">
                <a:solidFill>
                  <a:srgbClr val="FFFFFF"/>
                </a:solidFill>
                <a:latin typeface="Arial" panose="020B0604020202020204" pitchFamily="34" charset="0"/>
              </a:rPr>
              <a:t>Исполнение инвестиционной программы 2021 года</a:t>
            </a:r>
          </a:p>
        </p:txBody>
      </p:sp>
      <p:pic>
        <p:nvPicPr>
          <p:cNvPr id="28677" name="Picture 2">
            <a:extLst>
              <a:ext uri="{FF2B5EF4-FFF2-40B4-BE49-F238E27FC236}">
                <a16:creationId xmlns:a16="http://schemas.microsoft.com/office/drawing/2014/main" id="{0C46D695-545B-4069-BE62-7F2571BF0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070E837D-A252-48D9-8BAE-F526413AA2F9}"/>
              </a:ext>
            </a:extLst>
          </p:cNvPr>
          <p:cNvSpPr/>
          <p:nvPr/>
        </p:nvSpPr>
        <p:spPr>
          <a:xfrm>
            <a:off x="0" y="3175"/>
            <a:ext cx="598488" cy="70961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28679" name="object 7">
            <a:extLst>
              <a:ext uri="{FF2B5EF4-FFF2-40B4-BE49-F238E27FC236}">
                <a16:creationId xmlns:a16="http://schemas.microsoft.com/office/drawing/2014/main" id="{1E4DEF4B-16CD-4AD0-B46A-16A68BDF3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chemeClr val="bg1"/>
                </a:solidFill>
                <a:latin typeface="Arial" panose="020B0604020202020204" pitchFamily="34" charset="0"/>
              </a:rPr>
              <a:t>3.1</a:t>
            </a:r>
            <a:endParaRPr lang="ru-RU" altLang="ru-RU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Прямоугольник 8">
            <a:extLst>
              <a:ext uri="{FF2B5EF4-FFF2-40B4-BE49-F238E27FC236}">
                <a16:creationId xmlns:a16="http://schemas.microsoft.com/office/drawing/2014/main" id="{B6692DF9-E56C-49A3-982C-C8400EDB6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9906000" cy="34607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● Обновление техники для Районных котельных.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F2F7913-AB0D-4F3A-826F-4495F3096430}"/>
              </a:ext>
            </a:extLst>
          </p:cNvPr>
          <p:cNvSpPr/>
          <p:nvPr/>
        </p:nvSpPr>
        <p:spPr>
          <a:xfrm>
            <a:off x="90488" y="5176838"/>
            <a:ext cx="4973637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Автомобиль грузопассажирский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12FE35C-6CA1-4F79-991D-F6FDBB9ECF50}"/>
              </a:ext>
            </a:extLst>
          </p:cNvPr>
          <p:cNvSpPr/>
          <p:nvPr/>
        </p:nvSpPr>
        <p:spPr>
          <a:xfrm>
            <a:off x="5199063" y="5221288"/>
            <a:ext cx="435451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Погрузчик бортовой</a:t>
            </a: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28683" name="Рисунок 2">
            <a:extLst>
              <a:ext uri="{FF2B5EF4-FFF2-40B4-BE49-F238E27FC236}">
                <a16:creationId xmlns:a16="http://schemas.microsoft.com/office/drawing/2014/main" id="{77C51D27-7E14-4A56-A216-F3272C5FE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1751"/>
          <a:stretch>
            <a:fillRect/>
          </a:stretch>
        </p:blipFill>
        <p:spPr bwMode="auto">
          <a:xfrm>
            <a:off x="203200" y="1712913"/>
            <a:ext cx="47498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Рисунок 4">
            <a:extLst>
              <a:ext uri="{FF2B5EF4-FFF2-40B4-BE49-F238E27FC236}">
                <a16:creationId xmlns:a16="http://schemas.microsoft.com/office/drawing/2014/main" id="{AF6D984D-C172-4971-B2A7-1FEE200D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9734" r="10567" b="1324"/>
          <a:stretch>
            <a:fillRect/>
          </a:stretch>
        </p:blipFill>
        <p:spPr bwMode="auto">
          <a:xfrm>
            <a:off x="4984750" y="1712913"/>
            <a:ext cx="478472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679A0D46-51CE-46A9-B975-D2F10F7C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Arial" panose="020B0604020202020204" pitchFamily="34" charset="0"/>
              </a:rPr>
              <a:t> 2. Информация об исполнении утвержденной инвестиционной программы</a:t>
            </a:r>
            <a:endParaRPr lang="en-US" altLang="ru-RU" sz="1600" b="1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C2C71E78-AE30-4349-880A-DF39D7F1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Rectangle 4">
            <a:extLst>
              <a:ext uri="{FF2B5EF4-FFF2-40B4-BE49-F238E27FC236}">
                <a16:creationId xmlns:a16="http://schemas.microsoft.com/office/drawing/2014/main" id="{E8F10F33-A755-4D72-ADAA-BABF42F0A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Arial" panose="020B0604020202020204" pitchFamily="34" charset="0"/>
              </a:rPr>
              <a:t>         </a:t>
            </a:r>
            <a:r>
              <a:rPr lang="ru-RU" altLang="ru-RU" sz="1800" b="1">
                <a:solidFill>
                  <a:srgbClr val="FFFFFF"/>
                </a:solidFill>
                <a:latin typeface="Arial" panose="020B0604020202020204" pitchFamily="34" charset="0"/>
              </a:rPr>
              <a:t>Исполнение инвестиционной программы 2021 года</a:t>
            </a:r>
          </a:p>
        </p:txBody>
      </p:sp>
      <p:pic>
        <p:nvPicPr>
          <p:cNvPr id="29701" name="Picture 2">
            <a:extLst>
              <a:ext uri="{FF2B5EF4-FFF2-40B4-BE49-F238E27FC236}">
                <a16:creationId xmlns:a16="http://schemas.microsoft.com/office/drawing/2014/main" id="{DAF5F78C-B4B3-47FE-8A13-7BC9A34F1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B5A9F85C-8F1F-4287-84E7-00CFA5FB7C00}"/>
              </a:ext>
            </a:extLst>
          </p:cNvPr>
          <p:cNvSpPr/>
          <p:nvPr/>
        </p:nvSpPr>
        <p:spPr>
          <a:xfrm>
            <a:off x="0" y="3175"/>
            <a:ext cx="598488" cy="70961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29703" name="object 7">
            <a:extLst>
              <a:ext uri="{FF2B5EF4-FFF2-40B4-BE49-F238E27FC236}">
                <a16:creationId xmlns:a16="http://schemas.microsoft.com/office/drawing/2014/main" id="{025535D2-D678-40BA-950F-8309EE8F8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chemeClr val="bg1"/>
                </a:solidFill>
                <a:latin typeface="Arial" panose="020B0604020202020204" pitchFamily="34" charset="0"/>
              </a:rPr>
              <a:t>3.1</a:t>
            </a:r>
            <a:endParaRPr lang="ru-RU" altLang="ru-RU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8">
            <a:extLst>
              <a:ext uri="{FF2B5EF4-FFF2-40B4-BE49-F238E27FC236}">
                <a16:creationId xmlns:a16="http://schemas.microsoft.com/office/drawing/2014/main" id="{4858968F-F246-486A-A9F3-1AA68EEF1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8338"/>
            <a:ext cx="9906000" cy="42386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●  Приобретение вспомогательного оборудования на районные котельные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5" name="Рисунок 23">
            <a:extLst>
              <a:ext uri="{FF2B5EF4-FFF2-40B4-BE49-F238E27FC236}">
                <a16:creationId xmlns:a16="http://schemas.microsoft.com/office/drawing/2014/main" id="{9D1E95C9-D39C-4117-84C1-88436A51F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1"/>
          <a:stretch>
            <a:fillRect/>
          </a:stretch>
        </p:blipFill>
        <p:spPr bwMode="auto">
          <a:xfrm>
            <a:off x="401638" y="1990725"/>
            <a:ext cx="4837112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47960BE-6FE0-46AE-952A-630FE581CFFB}"/>
              </a:ext>
            </a:extLst>
          </p:cNvPr>
          <p:cNvSpPr/>
          <p:nvPr/>
        </p:nvSpPr>
        <p:spPr>
          <a:xfrm>
            <a:off x="401638" y="5248275"/>
            <a:ext cx="48371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Электродвигатели</a:t>
            </a: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29707" name="Рисунок 2">
            <a:extLst>
              <a:ext uri="{FF2B5EF4-FFF2-40B4-BE49-F238E27FC236}">
                <a16:creationId xmlns:a16="http://schemas.microsoft.com/office/drawing/2014/main" id="{FB6C1E2D-C1FF-46CA-A723-4D5BBA764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6" r="1306" b="10944"/>
          <a:stretch>
            <a:fillRect/>
          </a:stretch>
        </p:blipFill>
        <p:spPr bwMode="auto">
          <a:xfrm>
            <a:off x="5838825" y="1990725"/>
            <a:ext cx="3521075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0047AB4-40C5-4C60-9411-8D92FB41F915}"/>
              </a:ext>
            </a:extLst>
          </p:cNvPr>
          <p:cNvSpPr/>
          <p:nvPr/>
        </p:nvSpPr>
        <p:spPr>
          <a:xfrm>
            <a:off x="5838825" y="5248275"/>
            <a:ext cx="35210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Расходомеры</a:t>
            </a: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286925C5-325D-461D-8391-087E4816C129}"/>
              </a:ext>
            </a:extLst>
          </p:cNvPr>
          <p:cNvSpPr txBox="1">
            <a:spLocks/>
          </p:cNvSpPr>
          <p:nvPr/>
        </p:nvSpPr>
        <p:spPr bwMode="auto">
          <a:xfrm>
            <a:off x="425450" y="3192463"/>
            <a:ext cx="9240838" cy="720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zakhmys SAMPLE SLIDES 09">
  <a:themeElements>
    <a:clrScheme name="Моя!">
      <a:dk1>
        <a:srgbClr val="000000"/>
      </a:dk1>
      <a:lt1>
        <a:srgbClr val="EEECE1"/>
      </a:lt1>
      <a:dk2>
        <a:srgbClr val="71C2FF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 Background">
  <a:themeElements>
    <a:clrScheme name="White Background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White Background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90000" rIns="90000" bIns="90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90000" rIns="90000" bIns="90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Background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Kazakhmys SAMPLE SLIDES 09">
  <a:themeElements>
    <a:clrScheme name="Моя!">
      <a:dk1>
        <a:srgbClr val="000000"/>
      </a:dk1>
      <a:lt1>
        <a:srgbClr val="EEECE1"/>
      </a:lt1>
      <a:dk2>
        <a:srgbClr val="71C2FF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Kazakhmys SAMPLE SLIDES 09">
  <a:themeElements>
    <a:clrScheme name="Моя!">
      <a:dk1>
        <a:srgbClr val="000000"/>
      </a:dk1>
      <a:lt1>
        <a:srgbClr val="EEECE1"/>
      </a:lt1>
      <a:dk2>
        <a:srgbClr val="71C2FF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Kazakhmys SAMPLE SLIDES 09">
  <a:themeElements>
    <a:clrScheme name="Моя!">
      <a:dk1>
        <a:srgbClr val="000000"/>
      </a:dk1>
      <a:lt1>
        <a:srgbClr val="EEECE1"/>
      </a:lt1>
      <a:dk2>
        <a:srgbClr val="71C2FF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Kazakhmys SAMPLE SLIDES 09</Template>
  <TotalTime>38575</TotalTime>
  <Words>533</Words>
  <Application>Microsoft Office PowerPoint</Application>
  <PresentationFormat>Лист A4 (210x297 мм)</PresentationFormat>
  <Paragraphs>84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Kazakhmys SAMPLE SLIDES 09</vt:lpstr>
      <vt:lpstr>1_Kazakhmys SAMPLE SLIDES 09</vt:lpstr>
      <vt:lpstr>2_Kazakhmys SAMPLE SLIDES 09</vt:lpstr>
      <vt:lpstr>3_Kazakhmys SAMPLE SLIDES 09</vt:lpstr>
      <vt:lpstr>White Background</vt:lpstr>
      <vt:lpstr>4_Kazakhmys SAMPLE SLIDES 09</vt:lpstr>
      <vt:lpstr>5_Kazakhmys SAMPLE SLIDES 09</vt:lpstr>
      <vt:lpstr>6_Kazakhmys SAMPLE SLIDES 09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Kazakhmys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Kazakhmys PLC Template 2007</dc:title>
  <dc:creator>Irene Burton</dc:creator>
  <cp:lastModifiedBy>Абылайхан Айдильдинов</cp:lastModifiedBy>
  <cp:revision>2178</cp:revision>
  <cp:lastPrinted>2019-07-26T04:28:20Z</cp:lastPrinted>
  <dcterms:created xsi:type="dcterms:W3CDTF">2010-02-11T13:07:10Z</dcterms:created>
  <dcterms:modified xsi:type="dcterms:W3CDTF">2022-01-21T03:47:15Z</dcterms:modified>
</cp:coreProperties>
</file>